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DCE2F0"/>
    <a:srgbClr val="ACB9DB"/>
    <a:srgbClr val="FFE67D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53" autoAdjust="0"/>
    <p:restoredTop sz="77626" autoAdjust="0"/>
  </p:normalViewPr>
  <p:slideViewPr>
    <p:cSldViewPr snapToGrid="0">
      <p:cViewPr varScale="1">
        <p:scale>
          <a:sx n="66" d="100"/>
          <a:sy n="66" d="100"/>
        </p:scale>
        <p:origin x="7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2452"/>
    </p:cViewPr>
  </p:sorterViewPr>
  <p:notesViewPr>
    <p:cSldViewPr snapToGrid="0">
      <p:cViewPr>
        <p:scale>
          <a:sx n="300" d="100"/>
          <a:sy n="300" d="100"/>
        </p:scale>
        <p:origin x="-768" y="-60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822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168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4884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53023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6096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512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矩形 13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</a:t>
            </a:r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內容</a:t>
            </a:r>
          </a:p>
        </p:txBody>
      </p:sp>
    </p:spTree>
    <p:extLst>
      <p:ext uri="{BB962C8B-B14F-4D97-AF65-F5344CB8AC3E}">
        <p14:creationId xmlns:p14="http://schemas.microsoft.com/office/powerpoint/2010/main" val="957225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6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extBox 9"/>
          <p:cNvSpPr txBox="1"/>
          <p:nvPr/>
        </p:nvSpPr>
        <p:spPr>
          <a:xfrm>
            <a:off x="2831500" y="773988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點題</a:t>
            </a:r>
            <a:endParaRPr lang="en-US" b="1" dirty="0"/>
          </a:p>
        </p:txBody>
      </p:sp>
      <p:sp>
        <p:nvSpPr>
          <p:cNvPr id="67" name="TextBox 10"/>
          <p:cNvSpPr txBox="1"/>
          <p:nvPr/>
        </p:nvSpPr>
        <p:spPr>
          <a:xfrm>
            <a:off x="4729467" y="777360"/>
            <a:ext cx="5602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我會比較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及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有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方面的相同</a:t>
            </a:r>
            <a:r>
              <a:rPr lang="zh-TW" altLang="en-US" i="1" dirty="0"/>
              <a:t>及</a:t>
            </a:r>
            <a:r>
              <a:rPr lang="zh-TW" altLang="en-US" i="1" dirty="0" smtClean="0"/>
              <a:t>不同之處</a:t>
            </a:r>
            <a:endParaRPr lang="en-US" i="1" dirty="0"/>
          </a:p>
        </p:txBody>
      </p:sp>
      <p:sp>
        <p:nvSpPr>
          <p:cNvPr id="68" name="Rectangle 11"/>
          <p:cNvSpPr/>
          <p:nvPr/>
        </p:nvSpPr>
        <p:spPr>
          <a:xfrm>
            <a:off x="2831500" y="1189388"/>
            <a:ext cx="1107996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b="1" dirty="0"/>
              <a:t>相同之處</a:t>
            </a:r>
            <a:endParaRPr lang="en-US" i="1" dirty="0"/>
          </a:p>
        </p:txBody>
      </p:sp>
      <p:sp>
        <p:nvSpPr>
          <p:cNvPr id="69" name="Rectangle 12"/>
          <p:cNvSpPr/>
          <p:nvPr/>
        </p:nvSpPr>
        <p:spPr>
          <a:xfrm>
            <a:off x="4729467" y="1513372"/>
            <a:ext cx="1887055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70" name="Rectangle 13"/>
          <p:cNvSpPr/>
          <p:nvPr/>
        </p:nvSpPr>
        <p:spPr>
          <a:xfrm>
            <a:off x="4729467" y="1189388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相同之處方面</a:t>
            </a:r>
            <a:r>
              <a:rPr lang="en-US" altLang="zh-TW" b="0" i="1" dirty="0" smtClean="0"/>
              <a:t>……</a:t>
            </a:r>
          </a:p>
        </p:txBody>
      </p:sp>
      <p:sp>
        <p:nvSpPr>
          <p:cNvPr id="71" name="Rectangle 14"/>
          <p:cNvSpPr/>
          <p:nvPr/>
        </p:nvSpPr>
        <p:spPr>
          <a:xfrm>
            <a:off x="2903508" y="1516797"/>
            <a:ext cx="1685077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第一個角度</a:t>
            </a:r>
            <a:endParaRPr lang="en-US" altLang="zh-TW" b="1" dirty="0" smtClean="0"/>
          </a:p>
        </p:txBody>
      </p:sp>
      <p:sp>
        <p:nvSpPr>
          <p:cNvPr id="72" name="Rectangle 15"/>
          <p:cNvSpPr/>
          <p:nvPr/>
        </p:nvSpPr>
        <p:spPr>
          <a:xfrm>
            <a:off x="3322439" y="184914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73" name="Rectangle 16"/>
          <p:cNvSpPr/>
          <p:nvPr/>
        </p:nvSpPr>
        <p:spPr>
          <a:xfrm>
            <a:off x="4729467" y="1849143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i="1" dirty="0"/>
              <a:t>……</a:t>
            </a:r>
            <a:r>
              <a:rPr lang="zh-TW" altLang="en-US" b="0" i="1" dirty="0" smtClean="0"/>
              <a:t>都是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78" name="Rectangle 21"/>
          <p:cNvSpPr/>
          <p:nvPr/>
        </p:nvSpPr>
        <p:spPr>
          <a:xfrm>
            <a:off x="2831500" y="3541475"/>
            <a:ext cx="1107996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b="1" dirty="0" smtClean="0"/>
              <a:t>不同</a:t>
            </a:r>
            <a:r>
              <a:rPr lang="zh-TW" altLang="en-US" b="1" dirty="0"/>
              <a:t>之處</a:t>
            </a:r>
            <a:endParaRPr lang="en-US" i="1" dirty="0"/>
          </a:p>
        </p:txBody>
      </p:sp>
      <p:sp>
        <p:nvSpPr>
          <p:cNvPr id="79" name="Rectangle 22"/>
          <p:cNvSpPr/>
          <p:nvPr/>
        </p:nvSpPr>
        <p:spPr>
          <a:xfrm>
            <a:off x="4729467" y="3865459"/>
            <a:ext cx="1887055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</a:t>
            </a:r>
            <a:r>
              <a:rPr lang="zh-TW" altLang="en-US" i="1" dirty="0"/>
              <a:t>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80" name="Rectangle 23"/>
          <p:cNvSpPr/>
          <p:nvPr/>
        </p:nvSpPr>
        <p:spPr>
          <a:xfrm>
            <a:off x="4723679" y="3541475"/>
            <a:ext cx="198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0" i="1" dirty="0" smtClean="0"/>
              <a:t>不同之處方面</a:t>
            </a:r>
            <a:r>
              <a:rPr lang="en-US" altLang="zh-TW" i="1" dirty="0" smtClean="0"/>
              <a:t>……</a:t>
            </a:r>
            <a:endParaRPr lang="en-US" altLang="zh-TW" b="0" i="1" dirty="0" smtClean="0"/>
          </a:p>
        </p:txBody>
      </p:sp>
      <p:sp>
        <p:nvSpPr>
          <p:cNvPr id="81" name="Rectangle 24"/>
          <p:cNvSpPr/>
          <p:nvPr/>
        </p:nvSpPr>
        <p:spPr>
          <a:xfrm>
            <a:off x="2903508" y="3868884"/>
            <a:ext cx="1685077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第一個角度</a:t>
            </a:r>
            <a:endParaRPr lang="en-US" altLang="zh-TW" b="1" dirty="0" smtClean="0"/>
          </a:p>
        </p:txBody>
      </p:sp>
      <p:sp>
        <p:nvSpPr>
          <p:cNvPr id="82" name="Rectangle 25"/>
          <p:cNvSpPr/>
          <p:nvPr/>
        </p:nvSpPr>
        <p:spPr>
          <a:xfrm>
            <a:off x="3322439" y="4201230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83" name="Rectangle 26"/>
          <p:cNvSpPr/>
          <p:nvPr/>
        </p:nvSpPr>
        <p:spPr>
          <a:xfrm>
            <a:off x="4729467" y="4201230"/>
            <a:ext cx="334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 smtClean="0"/>
              <a:t>……</a:t>
            </a:r>
            <a:r>
              <a:rPr lang="zh-TW" altLang="en-US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87" name="TextBox 31"/>
          <p:cNvSpPr txBox="1"/>
          <p:nvPr/>
        </p:nvSpPr>
        <p:spPr>
          <a:xfrm>
            <a:off x="2831500" y="6408723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總結</a:t>
            </a:r>
            <a:endParaRPr lang="en-US" b="1" dirty="0"/>
          </a:p>
        </p:txBody>
      </p:sp>
      <p:sp>
        <p:nvSpPr>
          <p:cNvPr id="88" name="TextBox 32"/>
          <p:cNvSpPr txBox="1"/>
          <p:nvPr/>
        </p:nvSpPr>
        <p:spPr>
          <a:xfrm>
            <a:off x="4729467" y="6412095"/>
            <a:ext cx="6442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總括而言，它們在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方面有相同之處，在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方面有不同之處</a:t>
            </a:r>
            <a:endParaRPr lang="en-US" i="1" dirty="0"/>
          </a:p>
        </p:txBody>
      </p:sp>
      <p:sp>
        <p:nvSpPr>
          <p:cNvPr id="90" name="Left Arrow 37"/>
          <p:cNvSpPr/>
          <p:nvPr/>
        </p:nvSpPr>
        <p:spPr>
          <a:xfrm>
            <a:off x="6369998" y="2746983"/>
            <a:ext cx="1595402" cy="647897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rgbClr val="FF0000"/>
                </a:solidFill>
              </a:rPr>
              <a:t>如此類推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91" name="Rectangle 38"/>
          <p:cNvSpPr/>
          <p:nvPr/>
        </p:nvSpPr>
        <p:spPr>
          <a:xfrm>
            <a:off x="3913489" y="2690884"/>
            <a:ext cx="22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sp>
        <p:nvSpPr>
          <p:cNvPr id="92" name="Rectangle 39"/>
          <p:cNvSpPr/>
          <p:nvPr/>
        </p:nvSpPr>
        <p:spPr>
          <a:xfrm>
            <a:off x="5787410" y="2690884"/>
            <a:ext cx="2320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 </a:t>
            </a:r>
            <a:endParaRPr lang="en-US" altLang="zh-TW" sz="800" b="1" dirty="0" smtClean="0"/>
          </a:p>
        </p:txBody>
      </p:sp>
      <p:sp>
        <p:nvSpPr>
          <p:cNvPr id="93" name="Left Arrow 40"/>
          <p:cNvSpPr/>
          <p:nvPr/>
        </p:nvSpPr>
        <p:spPr>
          <a:xfrm>
            <a:off x="6369998" y="5704438"/>
            <a:ext cx="1594800" cy="647897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rgbClr val="FF0000"/>
                </a:solidFill>
              </a:rPr>
              <a:t>如此類推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94" name="Rectangle 34"/>
          <p:cNvSpPr/>
          <p:nvPr/>
        </p:nvSpPr>
        <p:spPr>
          <a:xfrm>
            <a:off x="3922980" y="5639569"/>
            <a:ext cx="216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sp>
        <p:nvSpPr>
          <p:cNvPr id="95" name="Rectangle 35"/>
          <p:cNvSpPr/>
          <p:nvPr/>
        </p:nvSpPr>
        <p:spPr>
          <a:xfrm>
            <a:off x="5809852" y="5639569"/>
            <a:ext cx="2708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cxnSp>
        <p:nvCxnSpPr>
          <p:cNvPr id="97" name="直線接點 96"/>
          <p:cNvCxnSpPr/>
          <p:nvPr/>
        </p:nvCxnSpPr>
        <p:spPr>
          <a:xfrm>
            <a:off x="2758563" y="3502138"/>
            <a:ext cx="86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39"/>
          <p:cNvCxnSpPr/>
          <p:nvPr/>
        </p:nvCxnSpPr>
        <p:spPr>
          <a:xfrm>
            <a:off x="2758563" y="6442999"/>
            <a:ext cx="86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接點 40"/>
          <p:cNvCxnSpPr/>
          <p:nvPr/>
        </p:nvCxnSpPr>
        <p:spPr>
          <a:xfrm>
            <a:off x="2758413" y="1155762"/>
            <a:ext cx="86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6689057" y="115005"/>
            <a:ext cx="5192945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詞：異同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2" name="Rectangle 15"/>
          <p:cNvSpPr/>
          <p:nvPr/>
        </p:nvSpPr>
        <p:spPr>
          <a:xfrm>
            <a:off x="3652470" y="216664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43" name="Rectangle 16"/>
          <p:cNvSpPr/>
          <p:nvPr/>
        </p:nvSpPr>
        <p:spPr>
          <a:xfrm>
            <a:off x="4729467" y="2166643"/>
            <a:ext cx="65756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4" name="Rectangle 15"/>
          <p:cNvSpPr/>
          <p:nvPr/>
        </p:nvSpPr>
        <p:spPr>
          <a:xfrm>
            <a:off x="3652470" y="4527584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45" name="Rectangle 16"/>
          <p:cNvSpPr/>
          <p:nvPr/>
        </p:nvSpPr>
        <p:spPr>
          <a:xfrm>
            <a:off x="4721765" y="4527584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6" name="Rectangle 26"/>
          <p:cNvSpPr/>
          <p:nvPr/>
        </p:nvSpPr>
        <p:spPr>
          <a:xfrm>
            <a:off x="8410379" y="4214529"/>
            <a:ext cx="201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0" i="1" dirty="0" smtClean="0"/>
              <a:t>而／但</a:t>
            </a:r>
            <a:r>
              <a:rPr lang="en-US" altLang="zh-TW" b="0" i="1" dirty="0" smtClean="0"/>
              <a:t>……</a:t>
            </a:r>
            <a:r>
              <a:rPr lang="zh-TW" altLang="en-US" b="0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47" name="Rectangle 16"/>
          <p:cNvSpPr/>
          <p:nvPr/>
        </p:nvSpPr>
        <p:spPr>
          <a:xfrm>
            <a:off x="8410378" y="4527584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1809" y="709912"/>
            <a:ext cx="2315722" cy="111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353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421234" y="1471004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39382" y="1735059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30717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3108428" y="1735059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639382" y="2475338"/>
          <a:ext cx="10913443" cy="147567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958828963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008550713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69035409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801522814"/>
                    </a:ext>
                  </a:extLst>
                </a:gridCol>
              </a:tblGrid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相同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059046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660238"/>
                  </a:ext>
                </a:extLst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/>
          </p:nvPr>
        </p:nvGraphicFramePr>
        <p:xfrm>
          <a:off x="639381" y="3948571"/>
          <a:ext cx="10913443" cy="147567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85304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41621744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086032614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641640961"/>
                    </a:ext>
                  </a:extLst>
                </a:gridCol>
              </a:tblGrid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264492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235692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489821" y="1735057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grpSp>
        <p:nvGrpSpPr>
          <p:cNvPr id="17" name="群組 16"/>
          <p:cNvGrpSpPr/>
          <p:nvPr/>
        </p:nvGrpSpPr>
        <p:grpSpPr>
          <a:xfrm>
            <a:off x="123954" y="1805078"/>
            <a:ext cx="1332000" cy="1046644"/>
            <a:chOff x="29274" y="2034983"/>
            <a:chExt cx="1303407" cy="727161"/>
          </a:xfrm>
        </p:grpSpPr>
        <p:sp>
          <p:nvSpPr>
            <p:cNvPr id="18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9274" y="2034983"/>
              <a:ext cx="1303407" cy="575257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相同之處方面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19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23851" y="2581522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群組 20"/>
          <p:cNvGrpSpPr/>
          <p:nvPr/>
        </p:nvGrpSpPr>
        <p:grpSpPr>
          <a:xfrm>
            <a:off x="163528" y="5032137"/>
            <a:ext cx="1332000" cy="1010548"/>
            <a:chOff x="251210" y="5124176"/>
            <a:chExt cx="1584000" cy="936107"/>
          </a:xfrm>
        </p:grpSpPr>
        <p:sp>
          <p:nvSpPr>
            <p:cNvPr id="22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51210" y="5293276"/>
              <a:ext cx="1584000" cy="767007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不同之處方面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25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91156" y="5124176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群組 25"/>
          <p:cNvGrpSpPr/>
          <p:nvPr/>
        </p:nvGrpSpPr>
        <p:grpSpPr>
          <a:xfrm>
            <a:off x="1809844" y="2552384"/>
            <a:ext cx="2070314" cy="540000"/>
            <a:chOff x="2364582" y="2692064"/>
            <a:chExt cx="2070314" cy="526965"/>
          </a:xfrm>
        </p:grpSpPr>
        <p:sp>
          <p:nvSpPr>
            <p:cNvPr id="27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第一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28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群組 31"/>
          <p:cNvGrpSpPr/>
          <p:nvPr/>
        </p:nvGrpSpPr>
        <p:grpSpPr>
          <a:xfrm>
            <a:off x="5526333" y="1257232"/>
            <a:ext cx="5616000" cy="707968"/>
            <a:chOff x="7675560" y="1312812"/>
            <a:chExt cx="5616000" cy="710516"/>
          </a:xfrm>
        </p:grpSpPr>
        <p:sp>
          <p:nvSpPr>
            <p:cNvPr id="33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7675560" y="1312812"/>
              <a:ext cx="5616000" cy="540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我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會比較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／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及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有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方面的相同及不同之處</a:t>
              </a:r>
            </a:p>
          </p:txBody>
        </p:sp>
        <p:sp>
          <p:nvSpPr>
            <p:cNvPr id="34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9445655" y="1842706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群組 34"/>
          <p:cNvGrpSpPr/>
          <p:nvPr/>
        </p:nvGrpSpPr>
        <p:grpSpPr>
          <a:xfrm>
            <a:off x="1819102" y="4004954"/>
            <a:ext cx="2098493" cy="567581"/>
            <a:chOff x="1906784" y="4166761"/>
            <a:chExt cx="2098493" cy="516040"/>
          </a:xfrm>
        </p:grpSpPr>
        <p:sp>
          <p:nvSpPr>
            <p:cNvPr id="36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1987838" y="4191837"/>
              <a:ext cx="2017439" cy="490964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第一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1906784" y="4166761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群組 37"/>
          <p:cNvGrpSpPr/>
          <p:nvPr/>
        </p:nvGrpSpPr>
        <p:grpSpPr>
          <a:xfrm>
            <a:off x="1807073" y="4801143"/>
            <a:ext cx="2114422" cy="540000"/>
            <a:chOff x="1894755" y="4961928"/>
            <a:chExt cx="2114422" cy="488442"/>
          </a:xfrm>
        </p:grpSpPr>
        <p:sp>
          <p:nvSpPr>
            <p:cNvPr id="39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1991738" y="4961928"/>
              <a:ext cx="2017439" cy="488442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0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1894755" y="496638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群組 52"/>
          <p:cNvGrpSpPr/>
          <p:nvPr/>
        </p:nvGrpSpPr>
        <p:grpSpPr>
          <a:xfrm>
            <a:off x="4580130" y="5482310"/>
            <a:ext cx="5868093" cy="651856"/>
            <a:chOff x="4636692" y="5786744"/>
            <a:chExt cx="7350960" cy="454372"/>
          </a:xfrm>
        </p:grpSpPr>
        <p:sp>
          <p:nvSpPr>
            <p:cNvPr id="54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727003" y="5866563"/>
              <a:ext cx="7260649" cy="374553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總括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而言，它們在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方面有相同之處，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方面有不同之處</a:t>
              </a:r>
              <a:endParaRPr lang="zh-TW" altLang="en-US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55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636692" y="5786744"/>
              <a:ext cx="225486" cy="138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群組 55"/>
          <p:cNvGrpSpPr/>
          <p:nvPr/>
        </p:nvGrpSpPr>
        <p:grpSpPr>
          <a:xfrm>
            <a:off x="1809844" y="3309652"/>
            <a:ext cx="2070314" cy="540000"/>
            <a:chOff x="2364582" y="2692064"/>
            <a:chExt cx="2070314" cy="526965"/>
          </a:xfrm>
        </p:grpSpPr>
        <p:sp>
          <p:nvSpPr>
            <p:cNvPr id="57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第二，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58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4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6689057" y="115005"/>
            <a:ext cx="5192945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詞：異同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1" name="群組 70"/>
          <p:cNvGrpSpPr/>
          <p:nvPr/>
        </p:nvGrpSpPr>
        <p:grpSpPr>
          <a:xfrm>
            <a:off x="5399332" y="2556861"/>
            <a:ext cx="5356335" cy="540000"/>
            <a:chOff x="6140905" y="2735998"/>
            <a:chExt cx="5164051" cy="526965"/>
          </a:xfrm>
        </p:grpSpPr>
        <p:sp>
          <p:nvSpPr>
            <p:cNvPr id="72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272346" y="2735998"/>
              <a:ext cx="503261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73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140905" y="2973859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群組 73"/>
          <p:cNvGrpSpPr/>
          <p:nvPr/>
        </p:nvGrpSpPr>
        <p:grpSpPr>
          <a:xfrm>
            <a:off x="5405575" y="3338794"/>
            <a:ext cx="5357814" cy="540000"/>
            <a:chOff x="5713421" y="2735998"/>
            <a:chExt cx="5357814" cy="526965"/>
          </a:xfrm>
        </p:grpSpPr>
        <p:sp>
          <p:nvSpPr>
            <p:cNvPr id="75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5851235" y="2735998"/>
              <a:ext cx="522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76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5713421" y="301322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7" name="群組 76"/>
          <p:cNvGrpSpPr/>
          <p:nvPr/>
        </p:nvGrpSpPr>
        <p:grpSpPr>
          <a:xfrm>
            <a:off x="4852846" y="3978027"/>
            <a:ext cx="5686524" cy="684000"/>
            <a:chOff x="4318189" y="4179525"/>
            <a:chExt cx="5686524" cy="720080"/>
          </a:xfrm>
        </p:grpSpPr>
        <p:sp>
          <p:nvSpPr>
            <p:cNvPr id="78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79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0" name="群組 79"/>
          <p:cNvGrpSpPr/>
          <p:nvPr/>
        </p:nvGrpSpPr>
        <p:grpSpPr>
          <a:xfrm>
            <a:off x="5798173" y="4712137"/>
            <a:ext cx="5686524" cy="684000"/>
            <a:chOff x="4318189" y="4179525"/>
            <a:chExt cx="5686524" cy="720080"/>
          </a:xfrm>
        </p:grpSpPr>
        <p:sp>
          <p:nvSpPr>
            <p:cNvPr id="81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82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4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1242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extBox 9"/>
          <p:cNvSpPr txBox="1"/>
          <p:nvPr/>
        </p:nvSpPr>
        <p:spPr>
          <a:xfrm>
            <a:off x="2831500" y="1015288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點題</a:t>
            </a:r>
            <a:endParaRPr lang="en-US" b="1" dirty="0"/>
          </a:p>
        </p:txBody>
      </p:sp>
      <p:sp>
        <p:nvSpPr>
          <p:cNvPr id="67" name="TextBox 10"/>
          <p:cNvSpPr txBox="1"/>
          <p:nvPr/>
        </p:nvSpPr>
        <p:spPr>
          <a:xfrm>
            <a:off x="4742167" y="1018660"/>
            <a:ext cx="4910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我會比較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及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有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方面的不同之處</a:t>
            </a:r>
            <a:endParaRPr lang="en-US" i="1" dirty="0"/>
          </a:p>
        </p:txBody>
      </p:sp>
      <p:sp>
        <p:nvSpPr>
          <p:cNvPr id="79" name="Rectangle 22"/>
          <p:cNvSpPr/>
          <p:nvPr/>
        </p:nvSpPr>
        <p:spPr>
          <a:xfrm>
            <a:off x="4742167" y="1465159"/>
            <a:ext cx="1887055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</a:t>
            </a:r>
            <a:r>
              <a:rPr lang="zh-TW" altLang="en-US" i="1" dirty="0"/>
              <a:t>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81" name="Rectangle 24"/>
          <p:cNvSpPr/>
          <p:nvPr/>
        </p:nvSpPr>
        <p:spPr>
          <a:xfrm>
            <a:off x="2903508" y="1468584"/>
            <a:ext cx="1685077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第一個角度</a:t>
            </a:r>
            <a:endParaRPr lang="en-US" altLang="zh-TW" b="1" dirty="0" smtClean="0"/>
          </a:p>
        </p:txBody>
      </p:sp>
      <p:sp>
        <p:nvSpPr>
          <p:cNvPr id="82" name="Rectangle 25"/>
          <p:cNvSpPr/>
          <p:nvPr/>
        </p:nvSpPr>
        <p:spPr>
          <a:xfrm>
            <a:off x="3322439" y="1800930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87" name="TextBox 31"/>
          <p:cNvSpPr txBox="1"/>
          <p:nvPr/>
        </p:nvSpPr>
        <p:spPr>
          <a:xfrm>
            <a:off x="2831500" y="5998843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總結</a:t>
            </a:r>
            <a:endParaRPr lang="en-US" b="1" dirty="0"/>
          </a:p>
        </p:txBody>
      </p:sp>
      <p:sp>
        <p:nvSpPr>
          <p:cNvPr id="88" name="TextBox 32"/>
          <p:cNvSpPr txBox="1"/>
          <p:nvPr/>
        </p:nvSpPr>
        <p:spPr>
          <a:xfrm>
            <a:off x="4742167" y="6002215"/>
            <a:ext cx="4006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總括而言，它們在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方面有不同之處</a:t>
            </a:r>
            <a:endParaRPr lang="en-US" i="1" dirty="0"/>
          </a:p>
        </p:txBody>
      </p:sp>
      <p:sp>
        <p:nvSpPr>
          <p:cNvPr id="93" name="Left Arrow 40"/>
          <p:cNvSpPr/>
          <p:nvPr/>
        </p:nvSpPr>
        <p:spPr>
          <a:xfrm>
            <a:off x="6382698" y="3354764"/>
            <a:ext cx="1594800" cy="647897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rgbClr val="FF0000"/>
                </a:solidFill>
              </a:rPr>
              <a:t>如此類推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94" name="Rectangle 34"/>
          <p:cNvSpPr/>
          <p:nvPr/>
        </p:nvSpPr>
        <p:spPr>
          <a:xfrm>
            <a:off x="3922980" y="3289895"/>
            <a:ext cx="216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sp>
        <p:nvSpPr>
          <p:cNvPr id="95" name="Rectangle 35"/>
          <p:cNvSpPr/>
          <p:nvPr/>
        </p:nvSpPr>
        <p:spPr>
          <a:xfrm>
            <a:off x="5972864" y="3289895"/>
            <a:ext cx="2708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cxnSp>
        <p:nvCxnSpPr>
          <p:cNvPr id="97" name="直線接點 96"/>
          <p:cNvCxnSpPr/>
          <p:nvPr/>
        </p:nvCxnSpPr>
        <p:spPr>
          <a:xfrm>
            <a:off x="2758563" y="1457438"/>
            <a:ext cx="86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39"/>
          <p:cNvCxnSpPr/>
          <p:nvPr/>
        </p:nvCxnSpPr>
        <p:spPr>
          <a:xfrm>
            <a:off x="2758563" y="5995541"/>
            <a:ext cx="86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711700" y="115005"/>
            <a:ext cx="7170302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不同、分別、相異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2" name="Rectangle 27"/>
          <p:cNvSpPr/>
          <p:nvPr/>
        </p:nvSpPr>
        <p:spPr>
          <a:xfrm>
            <a:off x="4742167" y="4040223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最後，</a:t>
            </a:r>
            <a:r>
              <a:rPr lang="zh-TW" altLang="en-US" i="1" dirty="0"/>
              <a:t>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43" name="Rectangle 28"/>
          <p:cNvSpPr/>
          <p:nvPr/>
        </p:nvSpPr>
        <p:spPr>
          <a:xfrm>
            <a:off x="2903508" y="4043647"/>
            <a:ext cx="1915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最後一個角度</a:t>
            </a:r>
            <a:endParaRPr lang="en-US" altLang="zh-TW" b="1" dirty="0" smtClean="0"/>
          </a:p>
        </p:txBody>
      </p:sp>
      <p:sp>
        <p:nvSpPr>
          <p:cNvPr id="44" name="Rectangle 29"/>
          <p:cNvSpPr/>
          <p:nvPr/>
        </p:nvSpPr>
        <p:spPr>
          <a:xfrm>
            <a:off x="3322439" y="437599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29" name="Rectangle 15"/>
          <p:cNvSpPr/>
          <p:nvPr/>
        </p:nvSpPr>
        <p:spPr>
          <a:xfrm>
            <a:off x="3639770" y="2152684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1" name="Rectangle 15"/>
          <p:cNvSpPr/>
          <p:nvPr/>
        </p:nvSpPr>
        <p:spPr>
          <a:xfrm>
            <a:off x="3639770" y="4689378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3" name="Rectangle 26"/>
          <p:cNvSpPr/>
          <p:nvPr/>
        </p:nvSpPr>
        <p:spPr>
          <a:xfrm>
            <a:off x="4737168" y="1804178"/>
            <a:ext cx="334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 smtClean="0"/>
              <a:t>……</a:t>
            </a:r>
            <a:r>
              <a:rPr lang="zh-TW" altLang="en-US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34" name="Rectangle 16"/>
          <p:cNvSpPr/>
          <p:nvPr/>
        </p:nvSpPr>
        <p:spPr>
          <a:xfrm>
            <a:off x="4729466" y="2152684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35" name="Rectangle 26"/>
          <p:cNvSpPr/>
          <p:nvPr/>
        </p:nvSpPr>
        <p:spPr>
          <a:xfrm>
            <a:off x="8418080" y="1817477"/>
            <a:ext cx="201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0" i="1" dirty="0" smtClean="0"/>
              <a:t>而／但</a:t>
            </a:r>
            <a:r>
              <a:rPr lang="en-US" altLang="zh-TW" b="0" i="1" dirty="0" smtClean="0"/>
              <a:t>……</a:t>
            </a:r>
            <a:r>
              <a:rPr lang="zh-TW" altLang="en-US" b="0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36" name="Rectangle 16"/>
          <p:cNvSpPr/>
          <p:nvPr/>
        </p:nvSpPr>
        <p:spPr>
          <a:xfrm>
            <a:off x="8418079" y="2152684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1" name="Rectangle 26"/>
          <p:cNvSpPr/>
          <p:nvPr/>
        </p:nvSpPr>
        <p:spPr>
          <a:xfrm>
            <a:off x="4744869" y="4406783"/>
            <a:ext cx="334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 smtClean="0"/>
              <a:t>……</a:t>
            </a:r>
            <a:r>
              <a:rPr lang="zh-TW" altLang="en-US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46" name="Rectangle 16"/>
          <p:cNvSpPr/>
          <p:nvPr/>
        </p:nvSpPr>
        <p:spPr>
          <a:xfrm>
            <a:off x="4737167" y="4689378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7" name="Rectangle 26"/>
          <p:cNvSpPr/>
          <p:nvPr/>
        </p:nvSpPr>
        <p:spPr>
          <a:xfrm>
            <a:off x="8425781" y="4420082"/>
            <a:ext cx="201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0" i="1" dirty="0" smtClean="0"/>
              <a:t>而／但</a:t>
            </a:r>
            <a:r>
              <a:rPr lang="en-US" altLang="zh-TW" b="0" i="1" dirty="0" smtClean="0"/>
              <a:t>……</a:t>
            </a:r>
            <a:r>
              <a:rPr lang="zh-TW" altLang="en-US" b="0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48" name="Rectangle 16"/>
          <p:cNvSpPr/>
          <p:nvPr/>
        </p:nvSpPr>
        <p:spPr>
          <a:xfrm>
            <a:off x="8425780" y="4689378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1809" y="709912"/>
            <a:ext cx="2315722" cy="111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0824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4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00100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988946"/>
                  </a:ext>
                </a:extLst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/>
          </p:nvPr>
        </p:nvGraphicFramePr>
        <p:xfrm>
          <a:off x="373858" y="2960557"/>
          <a:ext cx="10913443" cy="295135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109783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2784301476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417325520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643836781"/>
                    </a:ext>
                  </a:extLst>
                </a:gridCol>
              </a:tblGrid>
              <a:tr h="737838">
                <a:tc rowSpan="4"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97256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165092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71537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177622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grpSp>
        <p:nvGrpSpPr>
          <p:cNvPr id="26" name="群組 25"/>
          <p:cNvGrpSpPr/>
          <p:nvPr/>
        </p:nvGrpSpPr>
        <p:grpSpPr>
          <a:xfrm>
            <a:off x="1897526" y="3017934"/>
            <a:ext cx="2070314" cy="540000"/>
            <a:chOff x="2364582" y="2692064"/>
            <a:chExt cx="2070314" cy="526965"/>
          </a:xfrm>
        </p:grpSpPr>
        <p:sp>
          <p:nvSpPr>
            <p:cNvPr id="27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第一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28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群組 28"/>
          <p:cNvGrpSpPr/>
          <p:nvPr/>
        </p:nvGrpSpPr>
        <p:grpSpPr>
          <a:xfrm>
            <a:off x="5131415" y="1598740"/>
            <a:ext cx="5040000" cy="707968"/>
            <a:chOff x="7675560" y="1312812"/>
            <a:chExt cx="5040000" cy="710516"/>
          </a:xfrm>
        </p:grpSpPr>
        <p:sp>
          <p:nvSpPr>
            <p:cNvPr id="30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7675560" y="1312812"/>
              <a:ext cx="5040000" cy="540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我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會比較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／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及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有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方面的不同之處</a:t>
              </a:r>
            </a:p>
          </p:txBody>
        </p:sp>
        <p:sp>
          <p:nvSpPr>
            <p:cNvPr id="31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9445655" y="1842706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群組 31"/>
          <p:cNvGrpSpPr/>
          <p:nvPr/>
        </p:nvGrpSpPr>
        <p:grpSpPr>
          <a:xfrm>
            <a:off x="4940528" y="2882812"/>
            <a:ext cx="5686524" cy="684000"/>
            <a:chOff x="4318189" y="4179525"/>
            <a:chExt cx="5686524" cy="720080"/>
          </a:xfrm>
        </p:grpSpPr>
        <p:sp>
          <p:nvSpPr>
            <p:cNvPr id="33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34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群組 34"/>
          <p:cNvGrpSpPr/>
          <p:nvPr/>
        </p:nvGrpSpPr>
        <p:grpSpPr>
          <a:xfrm>
            <a:off x="4732380" y="5899872"/>
            <a:ext cx="4067999" cy="651856"/>
            <a:chOff x="4636692" y="5786744"/>
            <a:chExt cx="5095992" cy="454372"/>
          </a:xfrm>
        </p:grpSpPr>
        <p:sp>
          <p:nvSpPr>
            <p:cNvPr id="36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727004" y="5866563"/>
              <a:ext cx="5005680" cy="374553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總括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而言，它們在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方面有不同之處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636692" y="5786744"/>
              <a:ext cx="225486" cy="138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群組 37"/>
          <p:cNvGrpSpPr/>
          <p:nvPr/>
        </p:nvGrpSpPr>
        <p:grpSpPr>
          <a:xfrm>
            <a:off x="1897526" y="3775202"/>
            <a:ext cx="2070314" cy="540000"/>
            <a:chOff x="2364582" y="2692064"/>
            <a:chExt cx="2070314" cy="526965"/>
          </a:xfrm>
        </p:grpSpPr>
        <p:sp>
          <p:nvSpPr>
            <p:cNvPr id="39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第二，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0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群組 43"/>
          <p:cNvGrpSpPr/>
          <p:nvPr/>
        </p:nvGrpSpPr>
        <p:grpSpPr>
          <a:xfrm>
            <a:off x="1897526" y="4503781"/>
            <a:ext cx="2070314" cy="540000"/>
            <a:chOff x="2364582" y="2692064"/>
            <a:chExt cx="2070314" cy="526965"/>
          </a:xfrm>
        </p:grpSpPr>
        <p:sp>
          <p:nvSpPr>
            <p:cNvPr id="45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第三，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6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群組 46"/>
          <p:cNvGrpSpPr/>
          <p:nvPr/>
        </p:nvGrpSpPr>
        <p:grpSpPr>
          <a:xfrm>
            <a:off x="1897526" y="5264612"/>
            <a:ext cx="2070314" cy="540000"/>
            <a:chOff x="2364582" y="2692064"/>
            <a:chExt cx="2070314" cy="526965"/>
          </a:xfrm>
        </p:grpSpPr>
        <p:sp>
          <p:nvSpPr>
            <p:cNvPr id="48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最後，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9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1" name="群組 70"/>
          <p:cNvGrpSpPr/>
          <p:nvPr/>
        </p:nvGrpSpPr>
        <p:grpSpPr>
          <a:xfrm>
            <a:off x="5885855" y="3646263"/>
            <a:ext cx="5686524" cy="684000"/>
            <a:chOff x="4318189" y="4179525"/>
            <a:chExt cx="5686524" cy="720080"/>
          </a:xfrm>
        </p:grpSpPr>
        <p:sp>
          <p:nvSpPr>
            <p:cNvPr id="72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73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群組 73"/>
          <p:cNvGrpSpPr/>
          <p:nvPr/>
        </p:nvGrpSpPr>
        <p:grpSpPr>
          <a:xfrm>
            <a:off x="4940528" y="4395909"/>
            <a:ext cx="5686524" cy="684000"/>
            <a:chOff x="4318189" y="4179525"/>
            <a:chExt cx="5686524" cy="720080"/>
          </a:xfrm>
        </p:grpSpPr>
        <p:sp>
          <p:nvSpPr>
            <p:cNvPr id="75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76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7" name="群組 76"/>
          <p:cNvGrpSpPr/>
          <p:nvPr/>
        </p:nvGrpSpPr>
        <p:grpSpPr>
          <a:xfrm>
            <a:off x="5885855" y="5142545"/>
            <a:ext cx="5686524" cy="684000"/>
            <a:chOff x="4318189" y="4179525"/>
            <a:chExt cx="5686524" cy="720080"/>
          </a:xfrm>
        </p:grpSpPr>
        <p:sp>
          <p:nvSpPr>
            <p:cNvPr id="78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79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4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711700" y="115005"/>
            <a:ext cx="7170302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不同、分別、相異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8616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extBox 9"/>
          <p:cNvSpPr txBox="1"/>
          <p:nvPr/>
        </p:nvSpPr>
        <p:spPr>
          <a:xfrm>
            <a:off x="2831500" y="1015288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點題</a:t>
            </a:r>
            <a:endParaRPr lang="en-US" b="1" dirty="0"/>
          </a:p>
        </p:txBody>
      </p:sp>
      <p:sp>
        <p:nvSpPr>
          <p:cNvPr id="67" name="TextBox 10"/>
          <p:cNvSpPr txBox="1"/>
          <p:nvPr/>
        </p:nvSpPr>
        <p:spPr>
          <a:xfrm>
            <a:off x="5146479" y="1018660"/>
            <a:ext cx="4910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/>
              <a:t>我會比較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/>
              <a:t>及</a:t>
            </a:r>
            <a:r>
              <a:rPr lang="en-US" altLang="zh-TW" i="1" dirty="0"/>
              <a:t>……</a:t>
            </a:r>
            <a:r>
              <a:rPr lang="zh-TW" altLang="en-US" i="1" dirty="0"/>
              <a:t>有</a:t>
            </a:r>
            <a:r>
              <a:rPr lang="en-US" altLang="zh-TW" i="1" dirty="0"/>
              <a:t>……</a:t>
            </a:r>
            <a:r>
              <a:rPr lang="zh-TW" altLang="en-US" i="1" dirty="0"/>
              <a:t>方面的</a:t>
            </a:r>
            <a:r>
              <a:rPr lang="zh-TW" altLang="en-US" i="1" dirty="0" smtClean="0"/>
              <a:t>相同之處</a:t>
            </a:r>
            <a:endParaRPr lang="en-US" altLang="zh-TW" i="1" dirty="0"/>
          </a:p>
        </p:txBody>
      </p:sp>
      <p:sp>
        <p:nvSpPr>
          <p:cNvPr id="79" name="Rectangle 22"/>
          <p:cNvSpPr/>
          <p:nvPr/>
        </p:nvSpPr>
        <p:spPr>
          <a:xfrm>
            <a:off x="5146479" y="1465159"/>
            <a:ext cx="1887055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</a:t>
            </a:r>
            <a:r>
              <a:rPr lang="zh-TW" altLang="en-US" i="1" dirty="0"/>
              <a:t>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81" name="Rectangle 24"/>
          <p:cNvSpPr/>
          <p:nvPr/>
        </p:nvSpPr>
        <p:spPr>
          <a:xfrm>
            <a:off x="2903508" y="1468584"/>
            <a:ext cx="1685077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第一個角度</a:t>
            </a:r>
            <a:endParaRPr lang="en-US" altLang="zh-TW" b="1" dirty="0" smtClean="0"/>
          </a:p>
        </p:txBody>
      </p:sp>
      <p:sp>
        <p:nvSpPr>
          <p:cNvPr id="82" name="Rectangle 25"/>
          <p:cNvSpPr/>
          <p:nvPr/>
        </p:nvSpPr>
        <p:spPr>
          <a:xfrm>
            <a:off x="3322439" y="1800930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83" name="Rectangle 26"/>
          <p:cNvSpPr/>
          <p:nvPr/>
        </p:nvSpPr>
        <p:spPr>
          <a:xfrm>
            <a:off x="5146479" y="1800930"/>
            <a:ext cx="360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/>
              <a:t>……</a:t>
            </a:r>
            <a:r>
              <a:rPr lang="zh-TW" altLang="en-US" i="1" dirty="0" smtClean="0"/>
              <a:t>都是</a:t>
            </a:r>
            <a:r>
              <a:rPr lang="en-US" altLang="zh-TW" i="1" dirty="0" smtClean="0"/>
              <a:t>……</a:t>
            </a:r>
            <a:endParaRPr lang="en-US" altLang="zh-TW" i="1" dirty="0"/>
          </a:p>
        </p:txBody>
      </p:sp>
      <p:sp>
        <p:nvSpPr>
          <p:cNvPr id="87" name="TextBox 31"/>
          <p:cNvSpPr txBox="1"/>
          <p:nvPr/>
        </p:nvSpPr>
        <p:spPr>
          <a:xfrm>
            <a:off x="2831500" y="4837055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總結</a:t>
            </a:r>
            <a:endParaRPr lang="en-US" b="1" dirty="0"/>
          </a:p>
        </p:txBody>
      </p:sp>
      <p:sp>
        <p:nvSpPr>
          <p:cNvPr id="88" name="TextBox 32"/>
          <p:cNvSpPr txBox="1"/>
          <p:nvPr/>
        </p:nvSpPr>
        <p:spPr>
          <a:xfrm>
            <a:off x="5146479" y="4840427"/>
            <a:ext cx="4006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總括而言，它們在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方面有相同之處</a:t>
            </a:r>
            <a:endParaRPr lang="en-US" i="1" dirty="0"/>
          </a:p>
        </p:txBody>
      </p:sp>
      <p:sp>
        <p:nvSpPr>
          <p:cNvPr id="93" name="Left Arrow 40"/>
          <p:cNvSpPr/>
          <p:nvPr/>
        </p:nvSpPr>
        <p:spPr>
          <a:xfrm>
            <a:off x="6636698" y="2761170"/>
            <a:ext cx="1594800" cy="647897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rgbClr val="FF0000"/>
                </a:solidFill>
              </a:rPr>
              <a:t>如此類推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94" name="Rectangle 34"/>
          <p:cNvSpPr/>
          <p:nvPr/>
        </p:nvSpPr>
        <p:spPr>
          <a:xfrm>
            <a:off x="3922980" y="2696301"/>
            <a:ext cx="216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sp>
        <p:nvSpPr>
          <p:cNvPr id="95" name="Rectangle 35"/>
          <p:cNvSpPr/>
          <p:nvPr/>
        </p:nvSpPr>
        <p:spPr>
          <a:xfrm>
            <a:off x="6226864" y="2696301"/>
            <a:ext cx="2708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cxnSp>
        <p:nvCxnSpPr>
          <p:cNvPr id="97" name="直線接點 96"/>
          <p:cNvCxnSpPr/>
          <p:nvPr/>
        </p:nvCxnSpPr>
        <p:spPr>
          <a:xfrm>
            <a:off x="2758563" y="1457438"/>
            <a:ext cx="90614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39"/>
          <p:cNvCxnSpPr/>
          <p:nvPr/>
        </p:nvCxnSpPr>
        <p:spPr>
          <a:xfrm>
            <a:off x="2758563" y="4833753"/>
            <a:ext cx="90614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27"/>
          <p:cNvSpPr/>
          <p:nvPr/>
        </p:nvSpPr>
        <p:spPr>
          <a:xfrm>
            <a:off x="5146479" y="3497429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最後，</a:t>
            </a:r>
            <a:r>
              <a:rPr lang="zh-TW" altLang="en-US" i="1" dirty="0"/>
              <a:t>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43" name="Rectangle 28"/>
          <p:cNvSpPr/>
          <p:nvPr/>
        </p:nvSpPr>
        <p:spPr>
          <a:xfrm>
            <a:off x="2903508" y="3500853"/>
            <a:ext cx="1915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最後一個角度</a:t>
            </a:r>
            <a:endParaRPr lang="en-US" altLang="zh-TW" b="1" dirty="0" smtClean="0"/>
          </a:p>
        </p:txBody>
      </p:sp>
      <p:sp>
        <p:nvSpPr>
          <p:cNvPr id="44" name="Rectangle 29"/>
          <p:cNvSpPr/>
          <p:nvPr/>
        </p:nvSpPr>
        <p:spPr>
          <a:xfrm>
            <a:off x="3322439" y="3833199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45" name="Rectangle 33"/>
          <p:cNvSpPr/>
          <p:nvPr/>
        </p:nvSpPr>
        <p:spPr>
          <a:xfrm>
            <a:off x="5146479" y="3821413"/>
            <a:ext cx="360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/>
              <a:t>……</a:t>
            </a:r>
            <a:r>
              <a:rPr lang="zh-TW" altLang="en-US" i="1" dirty="0" smtClean="0"/>
              <a:t>都是</a:t>
            </a:r>
            <a:r>
              <a:rPr lang="en-US" altLang="zh-TW" i="1" dirty="0" smtClean="0"/>
              <a:t>……</a:t>
            </a:r>
            <a:endParaRPr lang="en-US" altLang="zh-TW" i="1" dirty="0"/>
          </a:p>
        </p:txBody>
      </p:sp>
      <p:sp>
        <p:nvSpPr>
          <p:cNvPr id="2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178300" y="115005"/>
            <a:ext cx="7812000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詞：共同之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處、相似、相同 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0" name="Rectangle 15"/>
          <p:cNvSpPr/>
          <p:nvPr/>
        </p:nvSpPr>
        <p:spPr>
          <a:xfrm>
            <a:off x="3639770" y="214124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1" name="Rectangle 16"/>
          <p:cNvSpPr/>
          <p:nvPr/>
        </p:nvSpPr>
        <p:spPr>
          <a:xfrm>
            <a:off x="5133779" y="2141243"/>
            <a:ext cx="65756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32" name="Rectangle 15"/>
          <p:cNvSpPr/>
          <p:nvPr/>
        </p:nvSpPr>
        <p:spPr>
          <a:xfrm>
            <a:off x="3639770" y="413514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3" name="Rectangle 16"/>
          <p:cNvSpPr/>
          <p:nvPr/>
        </p:nvSpPr>
        <p:spPr>
          <a:xfrm>
            <a:off x="5133779" y="4135143"/>
            <a:ext cx="65756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2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1809" y="709912"/>
            <a:ext cx="2315722" cy="111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1007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4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00100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988946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272488"/>
              </p:ext>
            </p:extLst>
          </p:nvPr>
        </p:nvGraphicFramePr>
        <p:xfrm>
          <a:off x="373858" y="2960557"/>
          <a:ext cx="10913443" cy="295135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109783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2784301476"/>
                    </a:ext>
                  </a:extLst>
                </a:gridCol>
                <a:gridCol w="8449260">
                  <a:extLst>
                    <a:ext uri="{9D8B030D-6E8A-4147-A177-3AD203B41FA5}">
                      <a16:colId xmlns:a16="http://schemas.microsoft.com/office/drawing/2014/main" val="3417325520"/>
                    </a:ext>
                  </a:extLst>
                </a:gridCol>
              </a:tblGrid>
              <a:tr h="737838">
                <a:tc rowSpan="4"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相同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97256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165092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71537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177622"/>
                  </a:ext>
                </a:extLst>
              </a:tr>
            </a:tbl>
          </a:graphicData>
        </a:graphic>
      </p:graphicFrame>
      <p:grpSp>
        <p:nvGrpSpPr>
          <p:cNvPr id="25" name="群組 24"/>
          <p:cNvGrpSpPr/>
          <p:nvPr/>
        </p:nvGrpSpPr>
        <p:grpSpPr>
          <a:xfrm>
            <a:off x="1897526" y="2804992"/>
            <a:ext cx="2070314" cy="540000"/>
            <a:chOff x="2364582" y="2692064"/>
            <a:chExt cx="2070314" cy="526965"/>
          </a:xfrm>
        </p:grpSpPr>
        <p:sp>
          <p:nvSpPr>
            <p:cNvPr id="26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第一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27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群組 27"/>
          <p:cNvGrpSpPr/>
          <p:nvPr/>
        </p:nvGrpSpPr>
        <p:grpSpPr>
          <a:xfrm>
            <a:off x="5429705" y="2821198"/>
            <a:ext cx="5351441" cy="540000"/>
            <a:chOff x="6140905" y="2735998"/>
            <a:chExt cx="5351441" cy="526965"/>
          </a:xfrm>
        </p:grpSpPr>
        <p:sp>
          <p:nvSpPr>
            <p:cNvPr id="29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272346" y="2735998"/>
              <a:ext cx="522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30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140905" y="2973859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群組 30"/>
          <p:cNvGrpSpPr/>
          <p:nvPr/>
        </p:nvGrpSpPr>
        <p:grpSpPr>
          <a:xfrm>
            <a:off x="4915515" y="1713040"/>
            <a:ext cx="5040000" cy="707968"/>
            <a:chOff x="7675560" y="1312812"/>
            <a:chExt cx="5040000" cy="710516"/>
          </a:xfrm>
        </p:grpSpPr>
        <p:sp>
          <p:nvSpPr>
            <p:cNvPr id="32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7675560" y="1312812"/>
              <a:ext cx="5040000" cy="540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我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會比較</a:t>
              </a:r>
              <a:r>
                <a:rPr lang="en-US" altLang="zh-TW" sz="1600" b="1" i="1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smtClean="0">
                  <a:solidFill>
                    <a:schemeClr val="tx1"/>
                  </a:solidFill>
                </a:rPr>
                <a:t>／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及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有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方面的相同之處</a:t>
              </a:r>
            </a:p>
          </p:txBody>
        </p:sp>
        <p:sp>
          <p:nvSpPr>
            <p:cNvPr id="33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9445655" y="1842706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群組 33"/>
          <p:cNvGrpSpPr/>
          <p:nvPr/>
        </p:nvGrpSpPr>
        <p:grpSpPr>
          <a:xfrm>
            <a:off x="4667812" y="5938118"/>
            <a:ext cx="4067999" cy="651856"/>
            <a:chOff x="4636692" y="5786744"/>
            <a:chExt cx="5095992" cy="454372"/>
          </a:xfrm>
        </p:grpSpPr>
        <p:sp>
          <p:nvSpPr>
            <p:cNvPr id="35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727004" y="5866563"/>
              <a:ext cx="5005680" cy="374553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總括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而言，它們在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方面有相同之處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36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636692" y="5786744"/>
              <a:ext cx="225486" cy="138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7" name="群組 36"/>
          <p:cNvGrpSpPr/>
          <p:nvPr/>
        </p:nvGrpSpPr>
        <p:grpSpPr>
          <a:xfrm>
            <a:off x="1897526" y="3562260"/>
            <a:ext cx="2070314" cy="540000"/>
            <a:chOff x="2364582" y="2692064"/>
            <a:chExt cx="2070314" cy="526965"/>
          </a:xfrm>
        </p:grpSpPr>
        <p:sp>
          <p:nvSpPr>
            <p:cNvPr id="38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第二，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39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群組 39"/>
          <p:cNvGrpSpPr/>
          <p:nvPr/>
        </p:nvGrpSpPr>
        <p:grpSpPr>
          <a:xfrm>
            <a:off x="5435947" y="3603131"/>
            <a:ext cx="5357814" cy="540000"/>
            <a:chOff x="5713421" y="2735998"/>
            <a:chExt cx="5357814" cy="526965"/>
          </a:xfrm>
        </p:grpSpPr>
        <p:sp>
          <p:nvSpPr>
            <p:cNvPr id="41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5851235" y="2735998"/>
              <a:ext cx="522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42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5713421" y="301322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群組 42"/>
          <p:cNvGrpSpPr/>
          <p:nvPr/>
        </p:nvGrpSpPr>
        <p:grpSpPr>
          <a:xfrm>
            <a:off x="1897526" y="4328417"/>
            <a:ext cx="2070314" cy="540000"/>
            <a:chOff x="2364582" y="2692064"/>
            <a:chExt cx="2070314" cy="526965"/>
          </a:xfrm>
        </p:grpSpPr>
        <p:sp>
          <p:nvSpPr>
            <p:cNvPr id="44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第三，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5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群組 45"/>
          <p:cNvGrpSpPr/>
          <p:nvPr/>
        </p:nvGrpSpPr>
        <p:grpSpPr>
          <a:xfrm>
            <a:off x="1897526" y="5126826"/>
            <a:ext cx="2070314" cy="540000"/>
            <a:chOff x="2364582" y="2692064"/>
            <a:chExt cx="2070314" cy="526965"/>
          </a:xfrm>
        </p:grpSpPr>
        <p:sp>
          <p:nvSpPr>
            <p:cNvPr id="47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最後，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8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9" name="群組 48"/>
          <p:cNvGrpSpPr/>
          <p:nvPr/>
        </p:nvGrpSpPr>
        <p:grpSpPr>
          <a:xfrm>
            <a:off x="5435947" y="4403231"/>
            <a:ext cx="5357814" cy="540000"/>
            <a:chOff x="5713421" y="2735998"/>
            <a:chExt cx="5357814" cy="526965"/>
          </a:xfrm>
        </p:grpSpPr>
        <p:sp>
          <p:nvSpPr>
            <p:cNvPr id="50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5851235" y="2735998"/>
              <a:ext cx="522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51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5713421" y="301322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群組 51"/>
          <p:cNvGrpSpPr/>
          <p:nvPr/>
        </p:nvGrpSpPr>
        <p:grpSpPr>
          <a:xfrm>
            <a:off x="5435947" y="5152531"/>
            <a:ext cx="5357814" cy="540000"/>
            <a:chOff x="5713421" y="2735998"/>
            <a:chExt cx="5357814" cy="526965"/>
          </a:xfrm>
        </p:grpSpPr>
        <p:sp>
          <p:nvSpPr>
            <p:cNvPr id="53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5851235" y="2735998"/>
              <a:ext cx="522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54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5713421" y="301322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5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178300" y="115005"/>
            <a:ext cx="7812000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詞：共同之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處、相似、相同 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22992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自訂 5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0E57C4"/>
      </a:hlink>
      <a:folHlink>
        <a:srgbClr val="072B62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15013</TotalTime>
  <Words>1211</Words>
  <Application>Microsoft Office PowerPoint</Application>
  <PresentationFormat>寬螢幕</PresentationFormat>
  <Paragraphs>182</Paragraphs>
  <Slides>6</Slides>
  <Notes>6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6</vt:i4>
      </vt:variant>
    </vt:vector>
  </HeadingPairs>
  <TitlesOfParts>
    <vt:vector size="16" baseType="lpstr">
      <vt:lpstr>Heebo Light</vt:lpstr>
      <vt:lpstr>Microsoft JhengHei UI</vt:lpstr>
      <vt:lpstr>Microsoft JhengHei</vt:lpstr>
      <vt:lpstr>Microsoft JhengHei</vt:lpstr>
      <vt:lpstr>新細明體</vt:lpstr>
      <vt:lpstr>Arial</vt:lpstr>
      <vt:lpstr>Calibri</vt:lpstr>
      <vt:lpstr>Courier New</vt:lpstr>
      <vt:lpstr>Segoe UI Light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668</cp:revision>
  <dcterms:created xsi:type="dcterms:W3CDTF">2022-06-23T09:13:07Z</dcterms:created>
  <dcterms:modified xsi:type="dcterms:W3CDTF">2023-09-14T03:06:47Z</dcterms:modified>
</cp:coreProperties>
</file>